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1382" y="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1B3290-5E95-473E-AE22-5B70D775A08F}" type="datetimeFigureOut">
              <a:rPr lang="en-US" smtClean="0"/>
              <a:pPr/>
              <a:t>11/4/2019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EFFBDF-CD10-45C0-B514-27A4440F71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2547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19200"/>
            <a:ext cx="7772400" cy="4038599"/>
          </a:xfrm>
        </p:spPr>
        <p:txBody>
          <a:bodyPr>
            <a:normAutofit/>
          </a:bodyPr>
          <a:lstStyle/>
          <a:p>
            <a:r>
              <a:rPr lang="en-US" dirty="0" smtClean="0"/>
              <a:t>Navigating the Academic</a:t>
            </a:r>
            <a:br>
              <a:rPr lang="en-US" dirty="0" smtClean="0"/>
            </a:br>
            <a:r>
              <a:rPr lang="en-US" dirty="0" smtClean="0"/>
              <a:t>Job Market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3563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Offers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Hooray!</a:t>
            </a:r>
          </a:p>
          <a:p>
            <a:r>
              <a:rPr lang="en-US" dirty="0" smtClean="0"/>
              <a:t>Usually have a few weeks to decide</a:t>
            </a:r>
          </a:p>
          <a:p>
            <a:pPr lvl="1"/>
            <a:r>
              <a:rPr lang="en-US" dirty="0" smtClean="0"/>
              <a:t>I had only 1 week</a:t>
            </a:r>
          </a:p>
          <a:p>
            <a:pPr lvl="1"/>
            <a:r>
              <a:rPr lang="en-US" dirty="0" smtClean="0"/>
              <a:t>Sometimes can get extension (don’t overdo it)</a:t>
            </a:r>
          </a:p>
          <a:p>
            <a:r>
              <a:rPr lang="en-US" dirty="0" smtClean="0"/>
              <a:t>Keep in communication with chair</a:t>
            </a:r>
          </a:p>
          <a:p>
            <a:pPr lvl="1"/>
            <a:r>
              <a:rPr lang="en-US" dirty="0" smtClean="0"/>
              <a:t>Be honest, professional, don’t burn bridges</a:t>
            </a:r>
          </a:p>
          <a:p>
            <a:r>
              <a:rPr lang="en-US" dirty="0" smtClean="0"/>
              <a:t>Terms: salary, research budget, teaching load</a:t>
            </a:r>
          </a:p>
          <a:p>
            <a:pPr lvl="1"/>
            <a:r>
              <a:rPr lang="en-US" dirty="0" smtClean="0"/>
              <a:t>May be negotiable</a:t>
            </a:r>
          </a:p>
          <a:p>
            <a:r>
              <a:rPr lang="en-US" dirty="0" smtClean="0"/>
              <a:t>Talk it through with your advisers and partner</a:t>
            </a:r>
          </a:p>
          <a:p>
            <a:pPr lvl="1"/>
            <a:r>
              <a:rPr lang="en-US" smtClean="0"/>
              <a:t>It is your job, not theirs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61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The Job Market Is…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Scary, but Exciting – try to focus on the latter</a:t>
            </a:r>
          </a:p>
          <a:p>
            <a:r>
              <a:rPr lang="en-US" dirty="0" smtClean="0"/>
              <a:t>Fun – a lot of people paying attention to your research, and excited to talk about it</a:t>
            </a:r>
          </a:p>
          <a:p>
            <a:r>
              <a:rPr lang="en-US" dirty="0" smtClean="0"/>
              <a:t>A Matching Market – fit is key</a:t>
            </a:r>
          </a:p>
          <a:p>
            <a:r>
              <a:rPr lang="en-US" dirty="0" smtClean="0"/>
              <a:t>Long – take care of yourself, lean on your support team</a:t>
            </a:r>
          </a:p>
          <a:p>
            <a:r>
              <a:rPr lang="en-US" dirty="0" smtClean="0"/>
              <a:t>Something you can prepare for</a:t>
            </a:r>
          </a:p>
          <a:p>
            <a:endParaRPr lang="en-US" dirty="0"/>
          </a:p>
          <a:p>
            <a:r>
              <a:rPr lang="en-US" smtClean="0"/>
              <a:t>Questions?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56954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Job Market Process Overview</a:t>
            </a:r>
          </a:p>
          <a:p>
            <a:r>
              <a:rPr lang="en-US" dirty="0" smtClean="0"/>
              <a:t>What the Hiring Sides is Looking For</a:t>
            </a:r>
          </a:p>
          <a:p>
            <a:r>
              <a:rPr lang="en-US" dirty="0" smtClean="0"/>
              <a:t>What you should be thinking about</a:t>
            </a:r>
          </a:p>
          <a:p>
            <a:r>
              <a:rPr lang="en-US" dirty="0" smtClean="0"/>
              <a:t>Your Packet</a:t>
            </a:r>
          </a:p>
          <a:p>
            <a:r>
              <a:rPr lang="en-US" dirty="0" smtClean="0"/>
              <a:t>Interviews</a:t>
            </a:r>
          </a:p>
          <a:p>
            <a:r>
              <a:rPr lang="en-US" dirty="0" err="1" smtClean="0"/>
              <a:t>Flyouts</a:t>
            </a:r>
            <a:endParaRPr lang="en-US" dirty="0" smtClean="0"/>
          </a:p>
          <a:p>
            <a:r>
              <a:rPr lang="en-US" dirty="0" smtClean="0"/>
              <a:t>Offers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867247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Job Market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816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Sending Out Packets – October</a:t>
            </a:r>
          </a:p>
          <a:p>
            <a:pPr lvl="1"/>
            <a:r>
              <a:rPr lang="en-US" dirty="0" smtClean="0"/>
              <a:t>Econ: AEA Signals</a:t>
            </a:r>
          </a:p>
          <a:p>
            <a:r>
              <a:rPr lang="en-US" sz="2400" i="1" dirty="0" smtClean="0"/>
              <a:t>Waiting</a:t>
            </a:r>
          </a:p>
          <a:p>
            <a:r>
              <a:rPr lang="en-US" dirty="0" smtClean="0"/>
              <a:t>Interviews at Job Market Conference</a:t>
            </a:r>
          </a:p>
          <a:p>
            <a:pPr lvl="1"/>
            <a:r>
              <a:rPr lang="en-US" sz="2400" dirty="0" smtClean="0"/>
              <a:t>INFORMS (early Nov); AEA (early Jan)</a:t>
            </a:r>
          </a:p>
          <a:p>
            <a:pPr lvl="1"/>
            <a:r>
              <a:rPr lang="en-US" sz="2400" dirty="0" smtClean="0"/>
              <a:t>Some schools just do Skype interviews</a:t>
            </a:r>
          </a:p>
          <a:p>
            <a:r>
              <a:rPr lang="en-US" sz="2400" i="1" dirty="0"/>
              <a:t>Waiting</a:t>
            </a:r>
          </a:p>
          <a:p>
            <a:r>
              <a:rPr lang="en-US" dirty="0" err="1" smtClean="0"/>
              <a:t>Flyouts</a:t>
            </a:r>
            <a:r>
              <a:rPr lang="en-US" dirty="0" smtClean="0"/>
              <a:t> (Ops: Dec-Feb, Econ: Jan-Mar)</a:t>
            </a:r>
          </a:p>
          <a:p>
            <a:pPr lvl="1"/>
            <a:r>
              <a:rPr lang="en-US" dirty="0" smtClean="0"/>
              <a:t>Econ: Second wave (“Scramble”: Mar-Apr)</a:t>
            </a:r>
          </a:p>
          <a:p>
            <a:r>
              <a:rPr lang="en-US" sz="2400" i="1" dirty="0" smtClean="0"/>
              <a:t>Waiting</a:t>
            </a:r>
          </a:p>
          <a:p>
            <a:r>
              <a:rPr lang="en-US" dirty="0" smtClean="0"/>
              <a:t>Offers (Feb-Mar)</a:t>
            </a:r>
            <a:endParaRPr lang="en-US" dirty="0"/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170900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Hiring Side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What are they looking for?</a:t>
            </a:r>
          </a:p>
          <a:p>
            <a:pPr marL="0" indent="0">
              <a:buNone/>
            </a:pPr>
            <a:r>
              <a:rPr lang="en-US" dirty="0" smtClean="0"/>
              <a:t>Someone who will:</a:t>
            </a:r>
          </a:p>
          <a:p>
            <a:r>
              <a:rPr lang="en-US" sz="2800" dirty="0" smtClean="0"/>
              <a:t>Publish well, be respected</a:t>
            </a:r>
          </a:p>
          <a:p>
            <a:r>
              <a:rPr lang="en-US" sz="2800" dirty="0" smtClean="0"/>
              <a:t>Get Tenure</a:t>
            </a:r>
          </a:p>
          <a:p>
            <a:r>
              <a:rPr lang="en-US" sz="2800" dirty="0" smtClean="0"/>
              <a:t>Be a Good Colleague / Collaborator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They’re looking for:</a:t>
            </a:r>
            <a:endParaRPr lang="en-US" dirty="0"/>
          </a:p>
          <a:p>
            <a:r>
              <a:rPr lang="en-US" dirty="0" smtClean="0"/>
              <a:t>What skills you bring</a:t>
            </a:r>
            <a:endParaRPr lang="en-US" dirty="0"/>
          </a:p>
          <a:p>
            <a:r>
              <a:rPr lang="en-US" dirty="0" smtClean="0"/>
              <a:t>Evidence you can navigate research process</a:t>
            </a:r>
            <a:endParaRPr lang="en-US" dirty="0"/>
          </a:p>
          <a:p>
            <a:r>
              <a:rPr lang="en-US" dirty="0" smtClean="0"/>
              <a:t>Signs of what the next 5 years will look like</a:t>
            </a:r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988438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And You?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Lots of pressure to “place well”</a:t>
            </a:r>
          </a:p>
          <a:p>
            <a:r>
              <a:rPr lang="en-US" dirty="0" smtClean="0"/>
              <a:t>But </a:t>
            </a:r>
            <a:r>
              <a:rPr lang="en-US" b="1" dirty="0" smtClean="0"/>
              <a:t>fit</a:t>
            </a:r>
            <a:r>
              <a:rPr lang="en-US" dirty="0" smtClean="0"/>
              <a:t> matters more</a:t>
            </a:r>
            <a:endParaRPr lang="en-US" dirty="0"/>
          </a:p>
          <a:p>
            <a:r>
              <a:rPr lang="en-US" dirty="0" smtClean="0"/>
              <a:t>Need colleagues who appreciate and can support your research</a:t>
            </a:r>
          </a:p>
          <a:p>
            <a:endParaRPr lang="en-US" dirty="0"/>
          </a:p>
          <a:p>
            <a:r>
              <a:rPr lang="en-US" dirty="0" smtClean="0"/>
              <a:t>Have a clear idea of who you want to be</a:t>
            </a:r>
          </a:p>
          <a:p>
            <a:r>
              <a:rPr lang="en-US" dirty="0" smtClean="0"/>
              <a:t>Communicate that to the market</a:t>
            </a:r>
          </a:p>
          <a:p>
            <a:r>
              <a:rPr lang="en-US" dirty="0" smtClean="0"/>
              <a:t>Look for a place that is excited about you and your research</a:t>
            </a:r>
          </a:p>
        </p:txBody>
      </p:sp>
    </p:spTree>
    <p:extLst>
      <p:ext uri="{BB962C8B-B14F-4D97-AF65-F5344CB8AC3E}">
        <p14:creationId xmlns:p14="http://schemas.microsoft.com/office/powerpoint/2010/main" val="2175295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Your 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Everyone is going to get summarized into one or two bullet points</a:t>
            </a:r>
          </a:p>
          <a:p>
            <a:r>
              <a:rPr lang="en-US" dirty="0" smtClean="0"/>
              <a:t>What do you want your bullet points to be?</a:t>
            </a:r>
          </a:p>
          <a:p>
            <a:pPr lvl="1"/>
            <a:r>
              <a:rPr lang="en-US" dirty="0" smtClean="0"/>
              <a:t>Just “the nice one from Michigan”?</a:t>
            </a:r>
          </a:p>
          <a:p>
            <a:r>
              <a:rPr lang="en-US" dirty="0" smtClean="0"/>
              <a:t>How does your research tie together</a:t>
            </a:r>
          </a:p>
          <a:p>
            <a:pPr lvl="1"/>
            <a:r>
              <a:rPr lang="en-US" dirty="0" smtClean="0"/>
              <a:t>Topics</a:t>
            </a:r>
          </a:p>
          <a:p>
            <a:pPr lvl="1"/>
            <a:r>
              <a:rPr lang="en-US" dirty="0" smtClean="0"/>
              <a:t>Methodology</a:t>
            </a:r>
          </a:p>
          <a:p>
            <a:r>
              <a:rPr lang="en-US" dirty="0" smtClean="0"/>
              <a:t>A mix of breadth and focus can be good</a:t>
            </a:r>
          </a:p>
          <a:p>
            <a:pPr lvl="1"/>
            <a:r>
              <a:rPr lang="en-US" dirty="0" smtClean="0"/>
              <a:t>Behavioral and </a:t>
            </a:r>
            <a:r>
              <a:rPr lang="en-US" i="1" dirty="0" smtClean="0"/>
              <a:t>what</a:t>
            </a:r>
            <a:r>
              <a:rPr lang="en-US" dirty="0" smtClean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4067452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Your Packet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029200"/>
          </a:xfrm>
        </p:spPr>
        <p:txBody>
          <a:bodyPr>
            <a:normAutofit fontScale="85000" lnSpcReduction="20000"/>
          </a:bodyPr>
          <a:lstStyle/>
          <a:p>
            <a:pPr marL="514350" indent="-457200"/>
            <a:r>
              <a:rPr lang="en-US" dirty="0">
                <a:solidFill>
                  <a:srgbClr val="FF0000"/>
                </a:solidFill>
              </a:rPr>
              <a:t>C.V</a:t>
            </a:r>
            <a:r>
              <a:rPr lang="en-US" dirty="0" smtClean="0">
                <a:solidFill>
                  <a:srgbClr val="FF0000"/>
                </a:solidFill>
              </a:rPr>
              <a:t>.</a:t>
            </a:r>
            <a:r>
              <a:rPr lang="en-US" dirty="0" smtClean="0"/>
              <a:t> – Everything, in brief.  Econ: fields</a:t>
            </a:r>
            <a:endParaRPr lang="en-US" dirty="0"/>
          </a:p>
          <a:p>
            <a:pPr marL="514350" indent="-457200"/>
            <a:r>
              <a:rPr lang="en-US" dirty="0">
                <a:solidFill>
                  <a:srgbClr val="FF0000"/>
                </a:solidFill>
              </a:rPr>
              <a:t>Cover </a:t>
            </a:r>
            <a:r>
              <a:rPr lang="en-US" dirty="0" smtClean="0">
                <a:solidFill>
                  <a:srgbClr val="FF0000"/>
                </a:solidFill>
              </a:rPr>
              <a:t>letter </a:t>
            </a:r>
            <a:r>
              <a:rPr lang="en-US" dirty="0" smtClean="0"/>
              <a:t>– Story start.  Any special draw. </a:t>
            </a:r>
            <a:endParaRPr lang="en-US" dirty="0"/>
          </a:p>
          <a:p>
            <a:pPr marL="514350" indent="-457200"/>
            <a:r>
              <a:rPr lang="en-US" dirty="0">
                <a:solidFill>
                  <a:srgbClr val="FF0000"/>
                </a:solidFill>
              </a:rPr>
              <a:t>Research </a:t>
            </a:r>
            <a:r>
              <a:rPr lang="en-US" dirty="0" smtClean="0">
                <a:solidFill>
                  <a:srgbClr val="FF0000"/>
                </a:solidFill>
              </a:rPr>
              <a:t>Statement </a:t>
            </a:r>
            <a:r>
              <a:rPr lang="en-US" dirty="0" smtClean="0"/>
              <a:t>– Where your story really gets delivered.  What questions do you study, and why?  What skills and methods?</a:t>
            </a:r>
            <a:endParaRPr lang="en-US" dirty="0"/>
          </a:p>
          <a:p>
            <a:pPr marL="514350" indent="-457200"/>
            <a:r>
              <a:rPr lang="en-US" dirty="0">
                <a:solidFill>
                  <a:srgbClr val="FF0000"/>
                </a:solidFill>
              </a:rPr>
              <a:t>Teaching </a:t>
            </a:r>
            <a:r>
              <a:rPr lang="en-US" dirty="0" smtClean="0">
                <a:solidFill>
                  <a:srgbClr val="FF0000"/>
                </a:solidFill>
              </a:rPr>
              <a:t>Statement </a:t>
            </a:r>
            <a:r>
              <a:rPr lang="en-US" dirty="0" smtClean="0"/>
              <a:t>– Experience, interests.</a:t>
            </a:r>
            <a:endParaRPr lang="en-US" dirty="0"/>
          </a:p>
          <a:p>
            <a:pPr marL="514350" indent="-457200"/>
            <a:r>
              <a:rPr lang="en-US" dirty="0" smtClean="0">
                <a:solidFill>
                  <a:srgbClr val="FF0000"/>
                </a:solidFill>
              </a:rPr>
              <a:t>Papers</a:t>
            </a:r>
            <a:r>
              <a:rPr lang="en-US" dirty="0" smtClean="0"/>
              <a:t> – JMP, publications, anything polished</a:t>
            </a:r>
            <a:endParaRPr lang="en-US" dirty="0"/>
          </a:p>
          <a:p>
            <a:pPr marL="514350" indent="-457200"/>
            <a:r>
              <a:rPr lang="en-US" dirty="0" smtClean="0">
                <a:solidFill>
                  <a:srgbClr val="FF0000"/>
                </a:solidFill>
              </a:rPr>
              <a:t>Recommendation </a:t>
            </a:r>
            <a:r>
              <a:rPr lang="en-US" dirty="0">
                <a:solidFill>
                  <a:srgbClr val="FF0000"/>
                </a:solidFill>
              </a:rPr>
              <a:t>letters (3-4</a:t>
            </a:r>
            <a:r>
              <a:rPr lang="en-US" dirty="0" smtClean="0">
                <a:solidFill>
                  <a:srgbClr val="FF0000"/>
                </a:solidFill>
              </a:rPr>
              <a:t>) </a:t>
            </a:r>
            <a:r>
              <a:rPr lang="en-US" dirty="0" smtClean="0"/>
              <a:t>– People who can speak to your strengths, say why your papers are important</a:t>
            </a:r>
          </a:p>
          <a:p>
            <a:pPr marL="514350" indent="-457200"/>
            <a:r>
              <a:rPr lang="en-US" dirty="0" smtClean="0">
                <a:solidFill>
                  <a:srgbClr val="FF0000"/>
                </a:solidFill>
              </a:rPr>
              <a:t>Website</a:t>
            </a:r>
            <a:r>
              <a:rPr lang="en-US" dirty="0" smtClean="0"/>
              <a:t> – Have one!  With papers!</a:t>
            </a:r>
          </a:p>
          <a:p>
            <a:pPr marL="514350" indent="-457200"/>
            <a:r>
              <a:rPr lang="en-US" dirty="0" smtClean="0">
                <a:solidFill>
                  <a:srgbClr val="FF0000"/>
                </a:solidFill>
              </a:rPr>
              <a:t>Transcripts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8222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Interviews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Usually about 30 minutes</a:t>
            </a:r>
          </a:p>
          <a:p>
            <a:r>
              <a:rPr lang="en-US" dirty="0" smtClean="0"/>
              <a:t>Every one will go different</a:t>
            </a:r>
          </a:p>
          <a:p>
            <a:r>
              <a:rPr lang="en-US" dirty="0" smtClean="0"/>
              <a:t>Needs to be a conversation, not a script</a:t>
            </a:r>
          </a:p>
          <a:p>
            <a:pPr lvl="1"/>
            <a:r>
              <a:rPr lang="en-US" dirty="0" smtClean="0"/>
              <a:t>Go where their interest is</a:t>
            </a:r>
          </a:p>
          <a:p>
            <a:r>
              <a:rPr lang="en-US" dirty="0" smtClean="0"/>
              <a:t>Have a plan – what do you need to get across?</a:t>
            </a:r>
          </a:p>
          <a:p>
            <a:pPr lvl="1"/>
            <a:r>
              <a:rPr lang="en-US" dirty="0" smtClean="0"/>
              <a:t>Big picture, not just your papers</a:t>
            </a:r>
          </a:p>
          <a:p>
            <a:r>
              <a:rPr lang="en-US" dirty="0" smtClean="0"/>
              <a:t>Be ready to talk about your projects in varying amounts of depth</a:t>
            </a:r>
          </a:p>
          <a:p>
            <a:pPr lvl="1"/>
            <a:r>
              <a:rPr lang="en-US" dirty="0" smtClean="0"/>
              <a:t>1 min, 5 min, 20 minute version</a:t>
            </a:r>
          </a:p>
          <a:p>
            <a:r>
              <a:rPr lang="en-US" dirty="0" smtClean="0"/>
              <a:t>Have questions for them</a:t>
            </a:r>
          </a:p>
        </p:txBody>
      </p:sp>
    </p:spTree>
    <p:extLst>
      <p:ext uri="{BB962C8B-B14F-4D97-AF65-F5344CB8AC3E}">
        <p14:creationId xmlns:p14="http://schemas.microsoft.com/office/powerpoint/2010/main" val="1598785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err="1" smtClean="0"/>
              <a:t>Flyouts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Job Talk (1 or 1.5 hours)</a:t>
            </a:r>
          </a:p>
          <a:p>
            <a:r>
              <a:rPr lang="en-US" dirty="0" smtClean="0"/>
              <a:t>One-on-One meetings (30-45 </a:t>
            </a:r>
            <a:r>
              <a:rPr lang="en-US" dirty="0" err="1" smtClean="0"/>
              <a:t>mins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Two-way conversation: Your research, their research, potential points of connection</a:t>
            </a:r>
          </a:p>
          <a:p>
            <a:pPr lvl="1"/>
            <a:r>
              <a:rPr lang="en-US" dirty="0" smtClean="0"/>
              <a:t>Would you like them as a colleague?</a:t>
            </a:r>
          </a:p>
          <a:p>
            <a:r>
              <a:rPr lang="en-US" dirty="0" smtClean="0"/>
              <a:t>Dinner</a:t>
            </a:r>
          </a:p>
          <a:p>
            <a:r>
              <a:rPr lang="en-US" dirty="0" smtClean="0"/>
              <a:t>Tour of campus and/or city</a:t>
            </a:r>
          </a:p>
          <a:p>
            <a:r>
              <a:rPr lang="en-US" dirty="0" smtClean="0"/>
              <a:t>Mix of you selling yourself to them, they selling university to you</a:t>
            </a:r>
          </a:p>
        </p:txBody>
      </p:sp>
    </p:spTree>
    <p:extLst>
      <p:ext uri="{BB962C8B-B14F-4D97-AF65-F5344CB8AC3E}">
        <p14:creationId xmlns:p14="http://schemas.microsoft.com/office/powerpoint/2010/main" val="4129391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1763</TotalTime>
  <Words>576</Words>
  <Application>Microsoft Office PowerPoint</Application>
  <PresentationFormat>On-screen Show (4:3)</PresentationFormat>
  <Paragraphs>96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 Theme</vt:lpstr>
      <vt:lpstr>Navigating the Academic Job Market</vt:lpstr>
      <vt:lpstr>Agenda</vt:lpstr>
      <vt:lpstr>Job Market Process</vt:lpstr>
      <vt:lpstr>Hiring Side</vt:lpstr>
      <vt:lpstr>And You?</vt:lpstr>
      <vt:lpstr>Your Story</vt:lpstr>
      <vt:lpstr>Your Packet</vt:lpstr>
      <vt:lpstr>Interviews</vt:lpstr>
      <vt:lpstr>Flyouts</vt:lpstr>
      <vt:lpstr>Offers</vt:lpstr>
      <vt:lpstr>The Job Market Is…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 899: Behavioral and Experimental Research</dc:title>
  <dc:creator>Stephen</dc:creator>
  <cp:lastModifiedBy>Steve</cp:lastModifiedBy>
  <cp:revision>78</cp:revision>
  <dcterms:created xsi:type="dcterms:W3CDTF">2006-08-16T00:00:00Z</dcterms:created>
  <dcterms:modified xsi:type="dcterms:W3CDTF">2019-11-05T01:12:01Z</dcterms:modified>
</cp:coreProperties>
</file>